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9" r:id="rId1"/>
  </p:sldMasterIdLst>
  <p:sldIdLst>
    <p:sldId id="256" r:id="rId2"/>
    <p:sldId id="257" r:id="rId3"/>
    <p:sldId id="258" r:id="rId4"/>
    <p:sldId id="260" r:id="rId5"/>
    <p:sldId id="259"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48A87A34-81AB-432B-8DAE-1953F412C126}" type="datetimeFigureOut">
              <a:rPr lang="en-US" smtClean="0"/>
              <a:t>10/26/2020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2869761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10/26/2020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56786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48A87A34-81AB-432B-8DAE-1953F412C126}" type="datetimeFigureOut">
              <a:rPr lang="en-US" smtClean="0"/>
              <a:t>10/26/2020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6729994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10/26/2020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86844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10/26/2020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38373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30895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91668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48A87A34-81AB-432B-8DAE-1953F412C126}" type="datetimeFigureOut">
              <a:rPr lang="en-US" smtClean="0"/>
              <a:pPr/>
              <a:t>10/26/2020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6D22F896-40B5-4ADD-8801-0D06FADFA095}" type="slidenum">
              <a:rPr lang="en-US" smtClean="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8026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48A87A34-81AB-432B-8DAE-1953F412C126}" type="datetimeFigureOut">
              <a:rPr lang="en-US" smtClean="0"/>
              <a:pPr/>
              <a:t>10/26/2020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64993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87643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74374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48A87A34-81AB-432B-8DAE-1953F412C126}" type="datetimeFigureOut">
              <a:rPr lang="en-US" smtClean="0"/>
              <a:pPr/>
              <a:t>10/26/2020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0468428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G3amsaCyOT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pewresearch.org/internet/2018/09/27/a-majority-of-teens-have-experienced-some-form-of-cyberbully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71291-A97C-41C8-BF57-2D5A02D77945}"/>
              </a:ext>
            </a:extLst>
          </p:cNvPr>
          <p:cNvSpPr>
            <a:spLocks noGrp="1"/>
          </p:cNvSpPr>
          <p:nvPr>
            <p:ph type="ctrTitle"/>
          </p:nvPr>
        </p:nvSpPr>
        <p:spPr>
          <a:xfrm>
            <a:off x="1401473" y="2525496"/>
            <a:ext cx="8400429" cy="2136366"/>
          </a:xfrm>
        </p:spPr>
        <p:txBody>
          <a:bodyPr>
            <a:normAutofit/>
          </a:bodyPr>
          <a:lstStyle/>
          <a:p>
            <a:pPr algn="ctr"/>
            <a:r>
              <a:rPr lang="en-US" sz="2000" dirty="0">
                <a:latin typeface="Times New Roman" panose="02020603050405020304" pitchFamily="18" charset="0"/>
                <a:cs typeface="Times New Roman" panose="02020603050405020304" pitchFamily="18" charset="0"/>
              </a:rPr>
              <a:t>EDU 6307: Emerging Issues in Education</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Ruby Coleman</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Texas Wesleyan University </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October 19, 2020</a:t>
            </a:r>
            <a:br>
              <a:rPr lang="en-US" dirty="0"/>
            </a:br>
            <a:endParaRPr lang="en-US" dirty="0"/>
          </a:p>
        </p:txBody>
      </p:sp>
      <p:sp>
        <p:nvSpPr>
          <p:cNvPr id="3" name="Subtitle 2">
            <a:extLst>
              <a:ext uri="{FF2B5EF4-FFF2-40B4-BE49-F238E27FC236}">
                <a16:creationId xmlns:a16="http://schemas.microsoft.com/office/drawing/2014/main" id="{EBC9DF74-2FEE-48FC-90B3-C3DF89C4E7D8}"/>
              </a:ext>
            </a:extLst>
          </p:cNvPr>
          <p:cNvSpPr>
            <a:spLocks noGrp="1"/>
          </p:cNvSpPr>
          <p:nvPr>
            <p:ph type="subTitle" idx="1"/>
          </p:nvPr>
        </p:nvSpPr>
        <p:spPr>
          <a:xfrm>
            <a:off x="947550" y="4286444"/>
            <a:ext cx="9755187" cy="550333"/>
          </a:xfrm>
        </p:spPr>
        <p:txBody>
          <a:bodyPr>
            <a:normAutofit/>
          </a:bodyPr>
          <a:lstStyle/>
          <a:p>
            <a:r>
              <a:rPr lang="en-US" sz="2000" b="1" dirty="0">
                <a:latin typeface="Times New Roman" panose="02020603050405020304" pitchFamily="18" charset="0"/>
                <a:cs typeface="Times New Roman" panose="02020603050405020304" pitchFamily="18" charset="0"/>
              </a:rPr>
              <a:t>Violence and Bullying in the School: Treatable or Beyond School Control</a:t>
            </a:r>
          </a:p>
        </p:txBody>
      </p:sp>
    </p:spTree>
    <p:extLst>
      <p:ext uri="{BB962C8B-B14F-4D97-AF65-F5344CB8AC3E}">
        <p14:creationId xmlns:p14="http://schemas.microsoft.com/office/powerpoint/2010/main" val="2529672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A9808-BC86-49F4-9C6B-53F22B9075AE}"/>
              </a:ext>
            </a:extLst>
          </p:cNvPr>
          <p:cNvSpPr>
            <a:spLocks noGrp="1"/>
          </p:cNvSpPr>
          <p:nvPr>
            <p:ph type="title"/>
          </p:nvPr>
        </p:nvSpPr>
        <p:spPr>
          <a:xfrm>
            <a:off x="375083" y="357327"/>
            <a:ext cx="10396882" cy="645850"/>
          </a:xfrm>
        </p:spPr>
        <p:txBody>
          <a:bodyPr>
            <a:normAutofit/>
          </a:bodyPr>
          <a:lstStyle/>
          <a:p>
            <a:r>
              <a:rPr lang="en-US" sz="2400" dirty="0">
                <a:latin typeface="Times New Roman" panose="02020603050405020304" pitchFamily="18" charset="0"/>
                <a:cs typeface="Times New Roman" panose="02020603050405020304" pitchFamily="18" charset="0"/>
              </a:rPr>
              <a:t>Violence and Bullying in the School: Treatable</a:t>
            </a:r>
            <a:endParaRPr lang="en-US" sz="2400" dirty="0"/>
          </a:p>
        </p:txBody>
      </p:sp>
      <p:sp>
        <p:nvSpPr>
          <p:cNvPr id="3" name="Content Placeholder 2">
            <a:extLst>
              <a:ext uri="{FF2B5EF4-FFF2-40B4-BE49-F238E27FC236}">
                <a16:creationId xmlns:a16="http://schemas.microsoft.com/office/drawing/2014/main" id="{E7BB4D22-9714-4CCC-89C4-4B670B474F3C}"/>
              </a:ext>
            </a:extLst>
          </p:cNvPr>
          <p:cNvSpPr>
            <a:spLocks noGrp="1"/>
          </p:cNvSpPr>
          <p:nvPr>
            <p:ph idx="1"/>
          </p:nvPr>
        </p:nvSpPr>
        <p:spPr>
          <a:xfrm>
            <a:off x="191981" y="1180730"/>
            <a:ext cx="6865767" cy="4185399"/>
          </a:xfrm>
        </p:spPr>
        <p:txBody>
          <a:bodyPr>
            <a:normAutofit/>
          </a:bodyPr>
          <a:lstStyle/>
          <a:p>
            <a:r>
              <a:rPr lang="en-US" sz="2400" dirty="0">
                <a:latin typeface="Times New Roman" panose="02020603050405020304" pitchFamily="18" charset="0"/>
                <a:cs typeface="Times New Roman" panose="02020603050405020304" pitchFamily="18" charset="0"/>
              </a:rPr>
              <a:t>Violence and bullying in the school is treatable if we cut down on social media access after the hours that students aren’t at school. “Messages about aggressive behavior enter the world of children no matter how hard parents try to screen them out” (Nelson, 2017, Pg. 335) When students don’t have to worry about the negative things they are seeing around them, less problematic situations will occur. One way to prevent cyberbullying students can participate in extracurricular activities that suits their personality. </a:t>
            </a:r>
          </a:p>
        </p:txBody>
      </p:sp>
      <p:pic>
        <p:nvPicPr>
          <p:cNvPr id="6" name="Picture 5">
            <a:extLst>
              <a:ext uri="{FF2B5EF4-FFF2-40B4-BE49-F238E27FC236}">
                <a16:creationId xmlns:a16="http://schemas.microsoft.com/office/drawing/2014/main" id="{9F481309-C2AE-4C52-BFF9-4E8406AA1DC0}"/>
              </a:ext>
            </a:extLst>
          </p:cNvPr>
          <p:cNvPicPr>
            <a:picLocks noChangeAspect="1"/>
          </p:cNvPicPr>
          <p:nvPr/>
        </p:nvPicPr>
        <p:blipFill>
          <a:blip r:embed="rId2"/>
          <a:stretch>
            <a:fillRect/>
          </a:stretch>
        </p:blipFill>
        <p:spPr>
          <a:xfrm>
            <a:off x="7387155" y="2059618"/>
            <a:ext cx="4446779" cy="3972757"/>
          </a:xfrm>
          <a:prstGeom prst="rect">
            <a:avLst/>
          </a:prstGeom>
        </p:spPr>
      </p:pic>
    </p:spTree>
    <p:extLst>
      <p:ext uri="{BB962C8B-B14F-4D97-AF65-F5344CB8AC3E}">
        <p14:creationId xmlns:p14="http://schemas.microsoft.com/office/powerpoint/2010/main" val="335101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C6D7F-9557-4214-91F6-DD5DC417D3E5}"/>
              </a:ext>
            </a:extLst>
          </p:cNvPr>
          <p:cNvSpPr>
            <a:spLocks noGrp="1"/>
          </p:cNvSpPr>
          <p:nvPr>
            <p:ph type="title"/>
          </p:nvPr>
        </p:nvSpPr>
        <p:spPr>
          <a:xfrm>
            <a:off x="259673" y="561247"/>
            <a:ext cx="11014968" cy="583707"/>
          </a:xfrm>
        </p:spPr>
        <p:txBody>
          <a:bodyPr>
            <a:normAutofit fontScale="90000"/>
          </a:bodyPr>
          <a:lstStyle/>
          <a:p>
            <a:br>
              <a:rPr lang="en-US" sz="2200"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Violence and Bullying in the School: Beyond School Control</a:t>
            </a:r>
            <a:br>
              <a:rPr lang="en-US" dirty="0">
                <a:latin typeface="Times New Roman" panose="02020603050405020304" pitchFamily="18" charset="0"/>
                <a:cs typeface="Times New Roman" panose="02020603050405020304" pitchFamily="18" charset="0"/>
              </a:rPr>
            </a:br>
            <a:endParaRPr lang="en-US" dirty="0"/>
          </a:p>
        </p:txBody>
      </p:sp>
      <p:pic>
        <p:nvPicPr>
          <p:cNvPr id="5" name="Online Media 4" title="Lean On Me - Mr. Clark&amp;#39;s Student Drops Out of School">
            <a:hlinkClick r:id="" action="ppaction://media"/>
            <a:extLst>
              <a:ext uri="{FF2B5EF4-FFF2-40B4-BE49-F238E27FC236}">
                <a16:creationId xmlns:a16="http://schemas.microsoft.com/office/drawing/2014/main" id="{38104ED6-27AD-4E7F-B2A8-00014FEDF31B}"/>
              </a:ext>
            </a:extLst>
          </p:cNvPr>
          <p:cNvPicPr>
            <a:picLocks noGrp="1" noRot="1" noChangeAspect="1"/>
          </p:cNvPicPr>
          <p:nvPr>
            <p:ph idx="1"/>
            <a:videoFile r:link="rId1"/>
          </p:nvPr>
        </p:nvPicPr>
        <p:blipFill>
          <a:blip r:embed="rId3"/>
          <a:stretch>
            <a:fillRect/>
          </a:stretch>
        </p:blipFill>
        <p:spPr>
          <a:xfrm>
            <a:off x="7280260" y="1371600"/>
            <a:ext cx="3657600" cy="2057400"/>
          </a:xfrm>
          <a:prstGeom prst="rect">
            <a:avLst/>
          </a:prstGeom>
        </p:spPr>
      </p:pic>
      <p:sp>
        <p:nvSpPr>
          <p:cNvPr id="4" name="TextBox 3">
            <a:extLst>
              <a:ext uri="{FF2B5EF4-FFF2-40B4-BE49-F238E27FC236}">
                <a16:creationId xmlns:a16="http://schemas.microsoft.com/office/drawing/2014/main" id="{45C97B1E-7BE9-48E3-8309-53E688A8BE52}"/>
              </a:ext>
            </a:extLst>
          </p:cNvPr>
          <p:cNvSpPr txBox="1"/>
          <p:nvPr/>
        </p:nvSpPr>
        <p:spPr>
          <a:xfrm>
            <a:off x="409433" y="996287"/>
            <a:ext cx="5686567" cy="5632311"/>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“School is a safe place, but disruptive students do exist.” (Nelson, 2017, Pg. 343) When I think about is Violence and Bullying Beyond School Control, I think about the movie, Lean On Me. Sometimes as Administrators, Educators, and etc., we try to defuse the conflict as quickly as we can. However, there are a lot of laws and compliance trainings that prevents faculty and staff from actually resolving the issues. Just like on the movie, Lean On Me, there will be some teachers that are for change, and there will be some teacher who blames administration for making it worse: the question is which one are you?</a:t>
            </a:r>
          </a:p>
        </p:txBody>
      </p:sp>
    </p:spTree>
    <p:extLst>
      <p:ext uri="{BB962C8B-B14F-4D97-AF65-F5344CB8AC3E}">
        <p14:creationId xmlns:p14="http://schemas.microsoft.com/office/powerpoint/2010/main" val="636251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C6D7F-9557-4214-91F6-DD5DC417D3E5}"/>
              </a:ext>
            </a:extLst>
          </p:cNvPr>
          <p:cNvSpPr>
            <a:spLocks noGrp="1"/>
          </p:cNvSpPr>
          <p:nvPr>
            <p:ph type="title"/>
          </p:nvPr>
        </p:nvSpPr>
        <p:spPr>
          <a:xfrm>
            <a:off x="259674" y="292962"/>
            <a:ext cx="11014968" cy="583707"/>
          </a:xfrm>
        </p:spPr>
        <p:txBody>
          <a:bodyPr>
            <a:normAutofit fontScale="90000"/>
          </a:bodyPr>
          <a:lstStyle/>
          <a:p>
            <a:br>
              <a:rPr lang="en-US" sz="2200"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Reflections</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1D40973-BF53-4887-A5A3-D334654FC9B8}"/>
              </a:ext>
            </a:extLst>
          </p:cNvPr>
          <p:cNvSpPr>
            <a:spLocks noGrp="1"/>
          </p:cNvSpPr>
          <p:nvPr>
            <p:ph idx="1"/>
          </p:nvPr>
        </p:nvSpPr>
        <p:spPr>
          <a:xfrm>
            <a:off x="259674" y="1162974"/>
            <a:ext cx="10823010" cy="4682127"/>
          </a:xfrm>
        </p:spPr>
        <p:txBody>
          <a:bodyPr/>
          <a:lstStyle/>
          <a:p>
            <a:r>
              <a:rPr lang="en-US" dirty="0"/>
              <a:t>1. The most common consequence of bullying is suspension, do you think Suspension works? Why or Why not?</a:t>
            </a:r>
          </a:p>
          <a:p>
            <a:endParaRPr lang="en-US" dirty="0"/>
          </a:p>
          <a:p>
            <a:r>
              <a:rPr lang="en-US" dirty="0"/>
              <a:t>2. Besides compliance videos, what other information do you think will be helpful to make sure the educator is involved?</a:t>
            </a:r>
          </a:p>
          <a:p>
            <a:endParaRPr lang="en-US" dirty="0"/>
          </a:p>
          <a:p>
            <a:r>
              <a:rPr lang="en-US" dirty="0"/>
              <a:t>3. What kind of interventions can young people use to prevent or stop bullying? </a:t>
            </a:r>
          </a:p>
        </p:txBody>
      </p:sp>
    </p:spTree>
    <p:extLst>
      <p:ext uri="{BB962C8B-B14F-4D97-AF65-F5344CB8AC3E}">
        <p14:creationId xmlns:p14="http://schemas.microsoft.com/office/powerpoint/2010/main" val="371570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E09B-7C32-4CF2-B596-2B0A24488781}"/>
              </a:ext>
            </a:extLst>
          </p:cNvPr>
          <p:cNvSpPr>
            <a:spLocks noGrp="1"/>
          </p:cNvSpPr>
          <p:nvPr>
            <p:ph type="title"/>
          </p:nvPr>
        </p:nvSpPr>
        <p:spPr>
          <a:xfrm>
            <a:off x="162018" y="188650"/>
            <a:ext cx="10396882" cy="903303"/>
          </a:xfrm>
        </p:spPr>
        <p:txBody>
          <a:bodyPr>
            <a:normAutofit/>
          </a:bodyPr>
          <a:lstStyle/>
          <a:p>
            <a:r>
              <a:rPr lang="en-US" sz="3200" dirty="0"/>
              <a:t>Reference</a:t>
            </a:r>
          </a:p>
        </p:txBody>
      </p:sp>
      <p:sp>
        <p:nvSpPr>
          <p:cNvPr id="3" name="Content Placeholder 2">
            <a:extLst>
              <a:ext uri="{FF2B5EF4-FFF2-40B4-BE49-F238E27FC236}">
                <a16:creationId xmlns:a16="http://schemas.microsoft.com/office/drawing/2014/main" id="{39D8E3FE-83DD-442C-B65E-CCCD913538E1}"/>
              </a:ext>
            </a:extLst>
          </p:cNvPr>
          <p:cNvSpPr>
            <a:spLocks noGrp="1"/>
          </p:cNvSpPr>
          <p:nvPr>
            <p:ph idx="1"/>
          </p:nvPr>
        </p:nvSpPr>
        <p:spPr>
          <a:xfrm>
            <a:off x="233039" y="1247734"/>
            <a:ext cx="10920665" cy="4362531"/>
          </a:xfrm>
        </p:spPr>
        <p:txBody>
          <a:bodyPr/>
          <a:lstStyle/>
          <a:p>
            <a:r>
              <a:rPr lang="en-US" dirty="0"/>
              <a:t>Nelson, J. L., </a:t>
            </a:r>
            <a:r>
              <a:rPr lang="en-US" dirty="0" err="1"/>
              <a:t>Palonsky</a:t>
            </a:r>
            <a:r>
              <a:rPr lang="en-US" dirty="0"/>
              <a:t>, S. B., &amp; McCarthy, M. R. (2017). </a:t>
            </a:r>
            <a:r>
              <a:rPr lang="en-US" i="1" dirty="0"/>
              <a:t>Critical Issues in Education: Dialogues and Dialectics, Eighth Edition</a:t>
            </a:r>
            <a:r>
              <a:rPr lang="en-US" dirty="0"/>
              <a:t> (8th ed.). Waveland Press, Inc.</a:t>
            </a:r>
          </a:p>
          <a:p>
            <a:r>
              <a:rPr lang="en-US" dirty="0">
                <a:hlinkClick r:id="rId2"/>
              </a:rPr>
              <a:t>https://www.pewresearch.org/internet/2018/09/27/a-majority-of-teens-have-experienced-some-form-of-cyberbullying/</a:t>
            </a:r>
            <a:endParaRPr lang="en-US" dirty="0"/>
          </a:p>
          <a:p>
            <a:endParaRPr lang="en-US" dirty="0"/>
          </a:p>
        </p:txBody>
      </p:sp>
    </p:spTree>
    <p:extLst>
      <p:ext uri="{BB962C8B-B14F-4D97-AF65-F5344CB8AC3E}">
        <p14:creationId xmlns:p14="http://schemas.microsoft.com/office/powerpoint/2010/main" val="32045891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3318</TotalTime>
  <Words>367</Words>
  <Application>Microsoft Office PowerPoint</Application>
  <PresentationFormat>Widescreen</PresentationFormat>
  <Paragraphs>15</Paragraphs>
  <Slides>5</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Century Gothic</vt:lpstr>
      <vt:lpstr>Garamond</vt:lpstr>
      <vt:lpstr>Times New Roman</vt:lpstr>
      <vt:lpstr>Savon</vt:lpstr>
      <vt:lpstr>EDU 6307: Emerging Issues in Education Ruby Coleman Texas Wesleyan University  October 19, 2020 </vt:lpstr>
      <vt:lpstr>Violence and Bullying in the School: Treatable</vt:lpstr>
      <vt:lpstr> Violence and Bullying in the School: Beyond School Control </vt:lpstr>
      <vt:lpstr> Reflections </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 6307: Emerging Issues in Education Ruby Coleman Texas Wesleyan University  October 19, 2020</dc:title>
  <dc:creator>Ruby Coleman</dc:creator>
  <cp:lastModifiedBy>Ruby Coleman</cp:lastModifiedBy>
  <cp:revision>14</cp:revision>
  <dcterms:created xsi:type="dcterms:W3CDTF">2020-10-20T02:17:04Z</dcterms:created>
  <dcterms:modified xsi:type="dcterms:W3CDTF">2020-10-27T04:02:40Z</dcterms:modified>
</cp:coreProperties>
</file>